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charts/chart5.xml" ContentType="application/vnd.openxmlformats-officedocument.drawingml.chart+xml"/>
  <Override PartName="/ppt/theme/themeOverride2.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handoutMasterIdLst>
    <p:handoutMasterId r:id="rId57"/>
  </p:handoutMasterIdLst>
  <p:sldIdLst>
    <p:sldId id="256" r:id="rId2"/>
    <p:sldId id="343" r:id="rId3"/>
    <p:sldId id="258" r:id="rId4"/>
    <p:sldId id="353" r:id="rId5"/>
    <p:sldId id="355" r:id="rId6"/>
    <p:sldId id="356" r:id="rId7"/>
    <p:sldId id="357" r:id="rId8"/>
    <p:sldId id="358" r:id="rId9"/>
    <p:sldId id="307" r:id="rId10"/>
    <p:sldId id="306" r:id="rId11"/>
    <p:sldId id="304" r:id="rId12"/>
    <p:sldId id="305" r:id="rId13"/>
    <p:sldId id="359" r:id="rId14"/>
    <p:sldId id="309" r:id="rId15"/>
    <p:sldId id="313" r:id="rId16"/>
    <p:sldId id="267" r:id="rId17"/>
    <p:sldId id="316" r:id="rId18"/>
    <p:sldId id="314" r:id="rId19"/>
    <p:sldId id="317" r:id="rId20"/>
    <p:sldId id="318" r:id="rId21"/>
    <p:sldId id="269" r:id="rId22"/>
    <p:sldId id="320" r:id="rId23"/>
    <p:sldId id="321" r:id="rId24"/>
    <p:sldId id="315" r:id="rId25"/>
    <p:sldId id="322" r:id="rId26"/>
    <p:sldId id="326" r:id="rId27"/>
    <p:sldId id="323" r:id="rId28"/>
    <p:sldId id="325" r:id="rId29"/>
    <p:sldId id="327" r:id="rId30"/>
    <p:sldId id="268" r:id="rId31"/>
    <p:sldId id="273" r:id="rId32"/>
    <p:sldId id="274" r:id="rId33"/>
    <p:sldId id="275" r:id="rId34"/>
    <p:sldId id="276" r:id="rId35"/>
    <p:sldId id="260" r:id="rId36"/>
    <p:sldId id="351" r:id="rId37"/>
    <p:sldId id="261" r:id="rId38"/>
    <p:sldId id="328" r:id="rId39"/>
    <p:sldId id="329" r:id="rId40"/>
    <p:sldId id="330" r:id="rId41"/>
    <p:sldId id="334" r:id="rId42"/>
    <p:sldId id="345" r:id="rId43"/>
    <p:sldId id="346" r:id="rId44"/>
    <p:sldId id="352" r:id="rId45"/>
    <p:sldId id="341" r:id="rId46"/>
    <p:sldId id="263" r:id="rId47"/>
    <p:sldId id="277" r:id="rId48"/>
    <p:sldId id="264" r:id="rId49"/>
    <p:sldId id="257" r:id="rId50"/>
    <p:sldId id="302" r:id="rId51"/>
    <p:sldId id="303" r:id="rId52"/>
    <p:sldId id="286" r:id="rId53"/>
    <p:sldId id="299" r:id="rId54"/>
    <p:sldId id="360"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12" autoAdjust="0"/>
    <p:restoredTop sz="64698" autoAdjust="0"/>
  </p:normalViewPr>
  <p:slideViewPr>
    <p:cSldViewPr snapToGrid="0" snapToObjects="1">
      <p:cViewPr varScale="1">
        <p:scale>
          <a:sx n="79" d="100"/>
          <a:sy n="79" d="100"/>
        </p:scale>
        <p:origin x="1336" y="200"/>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layout/>
      <c:overlay val="0"/>
    </c:title>
    <c:autoTitleDeleted val="0"/>
    <c:plotArea>
      <c:layout/>
      <c:radarChart>
        <c:radarStyle val="marker"/>
        <c:varyColors val="0"/>
        <c:ser>
          <c:idx val="0"/>
          <c:order val="0"/>
          <c:tx>
            <c:strRef>
              <c:f>Sheet1!$B$1</c:f>
              <c:strCache>
                <c:ptCount val="1"/>
                <c:pt idx="0">
                  <c:v>CMU's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2.0</c:v>
                </c:pt>
                <c:pt idx="1">
                  <c:v>6.0</c:v>
                </c:pt>
                <c:pt idx="2">
                  <c:v>3.0</c:v>
                </c:pt>
                <c:pt idx="3">
                  <c:v>7.0</c:v>
                </c:pt>
                <c:pt idx="4">
                  <c:v>3.0</c:v>
                </c:pt>
                <c:pt idx="5">
                  <c:v>6.0</c:v>
                </c:pt>
                <c:pt idx="6">
                  <c:v>3.0</c:v>
                </c:pt>
                <c:pt idx="7">
                  <c:v>2.0</c:v>
                </c:pt>
              </c:numCache>
            </c:numRef>
          </c:val>
        </c:ser>
        <c:dLbls>
          <c:showLegendKey val="0"/>
          <c:showVal val="0"/>
          <c:showCatName val="0"/>
          <c:showSerName val="0"/>
          <c:showPercent val="0"/>
          <c:showBubbleSize val="0"/>
        </c:dLbls>
        <c:axId val="1214166432"/>
        <c:axId val="1214049248"/>
      </c:radarChart>
      <c:catAx>
        <c:axId val="1214166432"/>
        <c:scaling>
          <c:orientation val="minMax"/>
        </c:scaling>
        <c:delete val="0"/>
        <c:axPos val="b"/>
        <c:majorGridlines/>
        <c:numFmt formatCode="General" sourceLinked="0"/>
        <c:majorTickMark val="none"/>
        <c:minorTickMark val="none"/>
        <c:tickLblPos val="nextTo"/>
        <c:crossAx val="1214049248"/>
        <c:crosses val="autoZero"/>
        <c:auto val="1"/>
        <c:lblAlgn val="ctr"/>
        <c:lblOffset val="100"/>
        <c:noMultiLvlLbl val="0"/>
      </c:catAx>
      <c:valAx>
        <c:axId val="1214049248"/>
        <c:scaling>
          <c:orientation val="minMax"/>
        </c:scaling>
        <c:delete val="1"/>
        <c:axPos val="l"/>
        <c:majorGridlines/>
        <c:numFmt formatCode="General" sourceLinked="1"/>
        <c:majorTickMark val="none"/>
        <c:minorTickMark val="none"/>
        <c:tickLblPos val="nextTo"/>
        <c:crossAx val="121416643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radarChart>
        <c:radarStyle val="marker"/>
        <c:varyColors val="0"/>
        <c:ser>
          <c:idx val="0"/>
          <c:order val="0"/>
          <c:tx>
            <c:strRef>
              <c:f>Sheet1!$B$1</c:f>
              <c:strCache>
                <c:ptCount val="1"/>
                <c:pt idx="0">
                  <c:v>Jen's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0.0</c:v>
                </c:pt>
                <c:pt idx="1">
                  <c:v>0.0</c:v>
                </c:pt>
                <c:pt idx="2">
                  <c:v>4.0</c:v>
                </c:pt>
                <c:pt idx="3">
                  <c:v>4.0</c:v>
                </c:pt>
                <c:pt idx="4">
                  <c:v>3.0</c:v>
                </c:pt>
                <c:pt idx="5">
                  <c:v>2.0</c:v>
                </c:pt>
                <c:pt idx="6">
                  <c:v>5.0</c:v>
                </c:pt>
                <c:pt idx="7">
                  <c:v>0.0</c:v>
                </c:pt>
              </c:numCache>
            </c:numRef>
          </c:val>
        </c:ser>
        <c:dLbls>
          <c:showLegendKey val="0"/>
          <c:showVal val="0"/>
          <c:showCatName val="0"/>
          <c:showSerName val="0"/>
          <c:showPercent val="0"/>
          <c:showBubbleSize val="0"/>
        </c:dLbls>
        <c:axId val="1214902176"/>
        <c:axId val="1214904496"/>
      </c:radarChart>
      <c:catAx>
        <c:axId val="1214902176"/>
        <c:scaling>
          <c:orientation val="minMax"/>
        </c:scaling>
        <c:delete val="0"/>
        <c:axPos val="b"/>
        <c:majorGridlines/>
        <c:numFmt formatCode="General" sourceLinked="0"/>
        <c:majorTickMark val="none"/>
        <c:minorTickMark val="none"/>
        <c:tickLblPos val="nextTo"/>
        <c:crossAx val="1214904496"/>
        <c:crosses val="autoZero"/>
        <c:auto val="1"/>
        <c:lblAlgn val="ctr"/>
        <c:lblOffset val="100"/>
        <c:noMultiLvlLbl val="0"/>
      </c:catAx>
      <c:valAx>
        <c:axId val="1214904496"/>
        <c:scaling>
          <c:orientation val="minMax"/>
        </c:scaling>
        <c:delete val="1"/>
        <c:axPos val="l"/>
        <c:majorGridlines/>
        <c:numFmt formatCode="General" sourceLinked="1"/>
        <c:majorTickMark val="none"/>
        <c:minorTickMark val="none"/>
        <c:tickLblPos val="nextTo"/>
        <c:crossAx val="12149021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radarChart>
        <c:radarStyle val="marker"/>
        <c:varyColors val="0"/>
        <c:ser>
          <c:idx val="0"/>
          <c:order val="0"/>
          <c:tx>
            <c:strRef>
              <c:f>Sheet1!$B$1</c:f>
              <c:strCache>
                <c:ptCount val="1"/>
                <c:pt idx="0">
                  <c:v>Nikola's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0.0</c:v>
                </c:pt>
                <c:pt idx="1">
                  <c:v>0.0</c:v>
                </c:pt>
                <c:pt idx="2">
                  <c:v>3.0</c:v>
                </c:pt>
                <c:pt idx="3">
                  <c:v>4.0</c:v>
                </c:pt>
                <c:pt idx="4">
                  <c:v>4.0</c:v>
                </c:pt>
                <c:pt idx="5">
                  <c:v>3.0</c:v>
                </c:pt>
                <c:pt idx="6">
                  <c:v>5.0</c:v>
                </c:pt>
                <c:pt idx="7">
                  <c:v>0.0</c:v>
                </c:pt>
              </c:numCache>
            </c:numRef>
          </c:val>
        </c:ser>
        <c:dLbls>
          <c:showLegendKey val="0"/>
          <c:showVal val="0"/>
          <c:showCatName val="0"/>
          <c:showSerName val="0"/>
          <c:showPercent val="0"/>
          <c:showBubbleSize val="0"/>
        </c:dLbls>
        <c:axId val="1316849904"/>
        <c:axId val="1316833328"/>
      </c:radarChart>
      <c:catAx>
        <c:axId val="1316849904"/>
        <c:scaling>
          <c:orientation val="minMax"/>
        </c:scaling>
        <c:delete val="0"/>
        <c:axPos val="b"/>
        <c:majorGridlines/>
        <c:numFmt formatCode="General" sourceLinked="0"/>
        <c:majorTickMark val="none"/>
        <c:minorTickMark val="none"/>
        <c:tickLblPos val="nextTo"/>
        <c:crossAx val="1316833328"/>
        <c:crosses val="autoZero"/>
        <c:auto val="1"/>
        <c:lblAlgn val="ctr"/>
        <c:lblOffset val="100"/>
        <c:noMultiLvlLbl val="0"/>
      </c:catAx>
      <c:valAx>
        <c:axId val="1316833328"/>
        <c:scaling>
          <c:orientation val="minMax"/>
        </c:scaling>
        <c:delete val="1"/>
        <c:axPos val="l"/>
        <c:majorGridlines/>
        <c:numFmt formatCode="General" sourceLinked="1"/>
        <c:majorTickMark val="none"/>
        <c:minorTickMark val="none"/>
        <c:tickLblPos val="nextTo"/>
        <c:crossAx val="13168499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5.0</c:v>
                </c:pt>
                <c:pt idx="1">
                  <c:v>4.0</c:v>
                </c:pt>
                <c:pt idx="2">
                  <c:v>2.0</c:v>
                </c:pt>
                <c:pt idx="3">
                  <c:v>3.0</c:v>
                </c:pt>
                <c:pt idx="4">
                  <c:v>2.0</c:v>
                </c:pt>
                <c:pt idx="5">
                  <c:v>2.0</c:v>
                </c:pt>
                <c:pt idx="6">
                  <c:v>3.0</c:v>
                </c:pt>
                <c:pt idx="7">
                  <c:v>4.0</c:v>
                </c:pt>
                <c:pt idx="8">
                  <c:v>3.0</c:v>
                </c:pt>
              </c:numCache>
            </c:numRef>
          </c:val>
        </c:ser>
        <c:dLbls>
          <c:showLegendKey val="0"/>
          <c:showVal val="0"/>
          <c:showCatName val="0"/>
          <c:showSerName val="0"/>
          <c:showPercent val="0"/>
          <c:showBubbleSize val="0"/>
        </c:dLbls>
        <c:axId val="1214932416"/>
        <c:axId val="1214934464"/>
      </c:radarChart>
      <c:catAx>
        <c:axId val="1214932416"/>
        <c:scaling>
          <c:orientation val="minMax"/>
        </c:scaling>
        <c:delete val="0"/>
        <c:axPos val="b"/>
        <c:majorGridlines/>
        <c:numFmt formatCode="General" sourceLinked="0"/>
        <c:majorTickMark val="none"/>
        <c:minorTickMark val="none"/>
        <c:tickLblPos val="nextTo"/>
        <c:crossAx val="1214934464"/>
        <c:crosses val="autoZero"/>
        <c:auto val="1"/>
        <c:lblAlgn val="ctr"/>
        <c:lblOffset val="100"/>
        <c:noMultiLvlLbl val="0"/>
      </c:catAx>
      <c:valAx>
        <c:axId val="1214934464"/>
        <c:scaling>
          <c:orientation val="minMax"/>
        </c:scaling>
        <c:delete val="1"/>
        <c:axPos val="l"/>
        <c:majorGridlines/>
        <c:numFmt formatCode="General" sourceLinked="1"/>
        <c:majorTickMark val="none"/>
        <c:minorTickMark val="none"/>
        <c:tickLblPos val="nextTo"/>
        <c:crossAx val="121493241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1215951232"/>
        <c:axId val="1215953280"/>
      </c:radarChart>
      <c:catAx>
        <c:axId val="1215951232"/>
        <c:scaling>
          <c:orientation val="minMax"/>
        </c:scaling>
        <c:delete val="0"/>
        <c:axPos val="b"/>
        <c:majorGridlines/>
        <c:numFmt formatCode="General" sourceLinked="0"/>
        <c:majorTickMark val="none"/>
        <c:minorTickMark val="none"/>
        <c:tickLblPos val="nextTo"/>
        <c:crossAx val="1215953280"/>
        <c:crosses val="autoZero"/>
        <c:auto val="1"/>
        <c:lblAlgn val="ctr"/>
        <c:lblOffset val="100"/>
        <c:noMultiLvlLbl val="0"/>
      </c:catAx>
      <c:valAx>
        <c:axId val="1215953280"/>
        <c:scaling>
          <c:orientation val="minMax"/>
        </c:scaling>
        <c:delete val="1"/>
        <c:axPos val="l"/>
        <c:majorGridlines/>
        <c:numFmt formatCode="General" sourceLinked="1"/>
        <c:majorTickMark val="none"/>
        <c:minorTickMark val="none"/>
        <c:tickLblPos val="nextTo"/>
        <c:crossAx val="1215951232"/>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B535AEE0-0B1D-4C4C-BF46-D1796DE8A764}" type="presOf" srcId="{772A7CAF-F731-154C-9D08-04404389A7FA}" destId="{833E1A4D-C856-494C-9310-79D28A7B3343}" srcOrd="0" destOrd="0" presId="urn:microsoft.com/office/officeart/2005/8/layout/hProcess4"/>
    <dgm:cxn modelId="{C6CB498E-0D8D-D642-B25A-4094019FF0FE}"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E23CA7E9-EF31-DD4F-9B09-6A21DD66F190}" type="presOf" srcId="{B62CC6D2-B98E-B54F-BB66-3C8F5723C55B}" destId="{76846BB1-C877-DA42-B78C-85598899D6F0}"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414C1986-830F-5446-82B3-EE62649D8338}" type="presOf" srcId="{543FA186-8297-E14F-921E-FC450F990E3D}" destId="{21272368-4EBF-7B4A-9965-9A6EF6E6DE86}" srcOrd="1"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0CE92699-EE7B-D341-8CF5-5481944A47C9}" type="presOf" srcId="{038EB10A-644E-DB4E-8CAA-4709A510BA58}" destId="{E2FCA4C5-F968-4F4A-8BC1-914B6C4B6964}" srcOrd="1" destOrd="1" presId="urn:microsoft.com/office/officeart/2005/8/layout/hProcess4"/>
    <dgm:cxn modelId="{0B720F07-1FF7-D54B-82F2-9A49C9D94FB5}" type="presOf" srcId="{E4A99842-9B9B-2B46-8485-FCBF0F41250F}" destId="{36141795-4C13-D945-B456-B45C0C6D7F95}" srcOrd="0" destOrd="1" presId="urn:microsoft.com/office/officeart/2005/8/layout/hProcess4"/>
    <dgm:cxn modelId="{DDB4FDA9-EE5A-F74A-BB27-E31C311661AA}" type="presOf" srcId="{F49B7C8A-B6E9-0C41-986A-7E2BBFCE2626}" destId="{5E1494A8-77FB-CC45-AD26-121A0E33EB57}" srcOrd="0" destOrd="0" presId="urn:microsoft.com/office/officeart/2005/8/layout/hProcess4"/>
    <dgm:cxn modelId="{C33C706C-4FA8-1E44-B2DC-5C9DE9BC3A6D}" type="presOf" srcId="{543FA186-8297-E14F-921E-FC450F990E3D}" destId="{5E1494A8-77FB-CC45-AD26-121A0E33EB57}" srcOrd="0" destOrd="1"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72CA298-C6B0-4C45-A5A0-9724E4C46E38}" srcId="{535F9186-0A73-224A-9E08-894391CF2688}" destId="{D4EF32F2-8E87-6C44-AAB5-D5ED89FE779A}" srcOrd="0" destOrd="0" parTransId="{FFEED653-F9CF-6746-A6CF-4D438FEAA0ED}" sibTransId="{71580C3D-FA6A-D940-B364-7244F39F8A6F}"/>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9D692EA-C2F2-F74D-BC7C-A94C318859E9}" type="presOf" srcId="{038EB10A-644E-DB4E-8CAA-4709A510BA58}" destId="{B8FC2CD0-006A-C14B-B8AD-A673FF9C5652}" srcOrd="0" destOrd="1"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A7DA1F6A-8DBA-1348-B747-393C2B47691D}"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EE64BC9-C8FC-A146-863D-06FAE4FF21A9}" srcId="{B62CC6D2-B98E-B54F-BB66-3C8F5723C55B}" destId="{F49B7C8A-B6E9-0C41-986A-7E2BBFCE2626}" srcOrd="0" destOrd="0" parTransId="{C60332B2-008D-FA45-BD91-DDC8B8AC5BEC}" sibTransId="{7C3ADDFE-F3E3-1B47-A608-9A4B4C543456}"/>
    <dgm:cxn modelId="{DE688043-17EB-BA47-AC88-89B61D28164F}" type="presOf" srcId="{535F9186-0A73-224A-9E08-894391CF2688}" destId="{16705910-5CF0-8C4C-9496-47680237E7FA}" srcOrd="0" destOrd="0" presId="urn:microsoft.com/office/officeart/2005/8/layout/hProcess4"/>
    <dgm:cxn modelId="{D6332105-C9C3-3841-9D2A-AB4A8BF84AB8}" type="presOf" srcId="{F49B7C8A-B6E9-0C41-986A-7E2BBFCE2626}" destId="{21272368-4EBF-7B4A-9965-9A6EF6E6DE86}"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531F7811-72B0-4C40-BEF5-45B84655D740}" type="presOf" srcId="{CDCF1663-307D-0547-98CD-B8C3B9F1B8D4}" destId="{B4D2EF6E-4EBE-AF40-9923-764B9DA51EAC}" srcOrd="0" destOrd="0" presId="urn:microsoft.com/office/officeart/2005/8/layout/hProcess4"/>
    <dgm:cxn modelId="{55130C2A-EA0C-2344-9A2C-351232FB065C}" type="presOf" srcId="{61377071-7ED6-E34A-98C6-091717535A26}" destId="{5886DE9C-0FE9-8645-B5F4-7A2FAC18D6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40C0AC72-3C31-3545-9A6A-B755089D2B8E}" type="presOf" srcId="{96702345-DFDA-1647-80B6-40E3058240A8}" destId="{198F176D-0288-3944-93DE-3C789EA55E35}" srcOrd="1" destOrd="1" presId="urn:microsoft.com/office/officeart/2005/8/layout/hProcess4"/>
    <dgm:cxn modelId="{22CC2BC4-7501-EC44-AB8D-D11CF3D546A1}" type="presOf" srcId="{96702345-DFDA-1647-80B6-40E3058240A8}" destId="{5886DE9C-0FE9-8645-B5F4-7A2FAC18D667}" srcOrd="0" destOrd="1"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40F3C8FB-E78B-6047-B95C-BF603D890F46}" type="presOf" srcId="{F49B7C8A-B6E9-0C41-986A-7E2BBFCE2626}" destId="{5E1494A8-77FB-CC45-AD26-121A0E33EB57}" srcOrd="0" destOrd="0" presId="urn:microsoft.com/office/officeart/2005/8/layout/hProcess4"/>
    <dgm:cxn modelId="{8C1BC70D-9159-5B45-9D46-1358598F859A}" type="presOf" srcId="{B6E981B7-8FE4-A341-8258-106DC22CD1CE}" destId="{80C8407A-3087-9F42-A7EC-F81A6FC9F406}" srcOrd="1"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1C9C4B66-D5D2-5A4A-A9E6-0A9C2AC7F7D0}" srcId="{F66F3F0A-1C15-E74A-9ED8-1C7F6C51F1E3}" destId="{A4AFF6F9-A417-A941-BFE3-ADE813910EFB}" srcOrd="2" destOrd="0" parTransId="{5BEC0F89-EAFA-2F44-9A41-7BDA98F6495D}" sibTransId="{DD36B169-AE56-0B4E-ABDB-E9EF6B07EF10}"/>
    <dgm:cxn modelId="{B8B5CF00-FF2F-824C-A014-D10806BE0D8D}" type="presOf" srcId="{A4AFF6F9-A417-A941-BFE3-ADE813910EFB}" destId="{37E7FABF-9336-9C40-96DB-B62B61DD4613}"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03F56BC3-3EDB-C241-9FA4-8C89733EECE1}"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6F063B81-EF71-2B4E-BEA6-1FA3DA378FDB}" srcId="{535F9186-0A73-224A-9E08-894391CF2688}" destId="{E6DAD305-0731-B943-92E1-3D0410340B9F}" srcOrd="0" destOrd="0" parTransId="{EC2AB421-1510-334B-BE5A-F9B2D849E4EF}" sibTransId="{829683BA-E249-5240-9593-141622013220}"/>
    <dgm:cxn modelId="{0AB35632-EEE3-A244-99B8-00CDCA1A3800}" type="presOf" srcId="{F66F3F0A-1C15-E74A-9ED8-1C7F6C51F1E3}" destId="{6449CC79-290B-2C4C-8CA9-111520A902CC}"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F74302C8-920C-BD43-90AE-C220DDC870C9}" type="presOf" srcId="{772A7CAF-F731-154C-9D08-04404389A7FA}" destId="{833E1A4D-C856-494C-9310-79D28A7B3343}" srcOrd="0" destOrd="0" presId="urn:microsoft.com/office/officeart/2005/8/layout/hProcess4"/>
    <dgm:cxn modelId="{B28B8085-0318-0C46-8E69-A7B9EF6A67A7}" type="presOf" srcId="{038EB10A-644E-DB4E-8CAA-4709A510BA58}" destId="{B0DDEC13-ACE4-4742-AF15-9777191C54CE}" srcOrd="0" destOrd="1"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B05F27A5-51D0-8849-A6CD-F6A4506A7C06}" type="presOf" srcId="{038EB10A-644E-DB4E-8CAA-4709A510BA58}" destId="{C57FC684-C526-084E-899D-267C4BEFD848}"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5B9DFFC-8EA1-5C41-A7FC-A75D8D89DE0F}" type="presOf" srcId="{B6E981B7-8FE4-A341-8258-106DC22CD1CE}" destId="{36141795-4C13-D945-B456-B45C0C6D7F95}" srcOrd="0"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21EC2A29-A649-C341-8666-8EE03ADCD3F7}"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29638699-5F26-A144-9BE8-0DB14B482E01}" type="presOf" srcId="{F49B7C8A-B6E9-0C41-986A-7E2BBFCE2626}" destId="{21272368-4EBF-7B4A-9965-9A6EF6E6DE86}" srcOrd="1"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A46E8D-4719-7A43-8E0C-627E121A2BB8}" type="presOf" srcId="{543FA186-8297-E14F-921E-FC450F990E3D}" destId="{5E1494A8-77FB-CC45-AD26-121A0E33EB57}" srcOrd="0" destOrd="1"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78A254D8-E6BE-FE4A-98A5-0541A66B8CE7}" type="presOf" srcId="{F49B7C8A-B6E9-0C41-986A-7E2BBFCE2626}" destId="{5E1494A8-77FB-CC45-AD26-121A0E33EB57}" srcOrd="0" destOrd="0"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A1CB90BD-F6AA-C74E-82F4-417C21DD8607}" type="presOf" srcId="{5409A5A3-5DD3-8746-8672-D50EA6887A73}" destId="{C34A02AC-E43B-E64A-98B7-D7F0F68A5B18}"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A6C35CD8-6981-FE42-B134-CBE13CD8A34D}" type="presOf" srcId="{96702345-DFDA-1647-80B6-40E3058240A8}" destId="{198F176D-0288-3944-93DE-3C789EA55E35}" srcOrd="1" destOrd="1" presId="urn:microsoft.com/office/officeart/2005/8/layout/hProcess4"/>
    <dgm:cxn modelId="{71495632-11F7-9B4D-B178-C5F609DC941E}" type="presOf" srcId="{DD36B169-AE56-0B4E-ABDB-E9EF6B07EF10}" destId="{07E37B07-0AE0-8C49-8179-53C97508ED67}" srcOrd="0" destOrd="0"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6C803129-3066-3547-9688-7DDE8083B3B0}" type="presOf" srcId="{61377071-7ED6-E34A-98C6-091717535A26}" destId="{198F176D-0288-3944-93DE-3C789EA55E35}" srcOrd="1"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DF2596BA-B585-794A-BABB-290CA7E1FB21}" type="presOf" srcId="{B62CC6D2-B98E-B54F-BB66-3C8F5723C55B}" destId="{76846BB1-C877-DA42-B78C-85598899D6F0}" srcOrd="0" destOrd="0" presId="urn:microsoft.com/office/officeart/2005/8/layout/hProcess4"/>
    <dgm:cxn modelId="{BD900F52-6A8C-584B-BD1D-9F85A91A93F3}" type="presOf" srcId="{543FA186-8297-E14F-921E-FC450F990E3D}" destId="{21272368-4EBF-7B4A-9965-9A6EF6E6DE86}" srcOrd="1"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BBA32768-4F1F-114D-A07C-98925F245A0C}"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5905D056-1A88-184A-8E19-E74C3C1DF6ED}" type="presOf" srcId="{0844B4D1-CA7F-174A-BDCD-E27A09268ECD}" destId="{54263D70-AF5F-4F48-A0C6-145BE4674821}" srcOrd="1" destOrd="1" presId="urn:microsoft.com/office/officeart/2005/8/layout/hProcess4"/>
    <dgm:cxn modelId="{24ABECCF-1050-9B46-9FDE-1A346E971691}" type="presOf" srcId="{038EB10A-644E-DB4E-8CAA-4709A510BA58}" destId="{B0DDEC13-ACE4-4742-AF15-9777191C54CE}"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30B6EB7-3863-344B-86D2-848A4988A271}" type="presOf" srcId="{86EF93F1-022E-7B4B-991F-7530BF2240D4}" destId="{54263D70-AF5F-4F48-A0C6-145BE4674821}" srcOrd="1"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E3CD1093-8575-884C-8490-3C384D65DD80}"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E1CC3AF1-5F2B-E94F-AE87-E42316FDA354}" type="presOf" srcId="{96702345-DFDA-1647-80B6-40E3058240A8}" destId="{5886DE9C-0FE9-8645-B5F4-7A2FAC18D667}" srcOrd="0"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73B8812D-2B94-B246-8D88-8B97EB27D8FE}" type="presOf" srcId="{A4AFF6F9-A417-A941-BFE3-ADE813910EFB}" destId="{37E7FABF-9336-9C40-96DB-B62B61DD4613}"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7320A86B-CE0A-A84F-ACE2-69A8EEC9F889}" type="presOf" srcId="{038EB10A-644E-DB4E-8CAA-4709A510BA58}" destId="{C57FC684-C526-084E-899D-267C4BEFD848}" srcOrd="1" destOrd="0" presId="urn:microsoft.com/office/officeart/2005/8/layout/hProcess4"/>
    <dgm:cxn modelId="{AC3B9637-D276-A842-843D-8CDCFC185A97}" type="presOf" srcId="{B6E981B7-8FE4-A341-8258-106DC22CD1CE}" destId="{36141795-4C13-D945-B456-B45C0C6D7F95}" srcOrd="0" destOrd="0" presId="urn:microsoft.com/office/officeart/2005/8/layout/hProcess4"/>
    <dgm:cxn modelId="{40192B34-41D8-0A48-B36A-045D954204AF}" type="presOf" srcId="{86EF93F1-022E-7B4B-991F-7530BF2240D4}" destId="{EC4E25C6-C3D7-4B4B-8BC5-92A960D631E0}"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8C9CD05D-4499-1D40-85A5-82EBFC5C8F34}" type="presOf" srcId="{275BFCF4-E366-6B4B-95D9-209532FA77C3}" destId="{C57FC684-C526-084E-899D-267C4BEFD848}" srcOrd="1" destOrd="1"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dirty="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MCDS</a:t>
            </a:r>
            <a:r>
              <a:rPr lang="en-US" baseline="0" dirty="0" smtClean="0"/>
              <a:t> = Masters in Computational Data Science. MLT = Masters in Learning </a:t>
            </a:r>
            <a:r>
              <a:rPr lang="en-US" baseline="0" dirty="0" err="1" smtClean="0"/>
              <a:t>Techology</a:t>
            </a:r>
            <a:r>
              <a:rPr lang="en-US" baseline="0" dirty="0" smtClean="0"/>
              <a:t> (research masters). SE = Software Engineering</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32133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1296034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1/16/17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1/16/17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1/16/17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1"/>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tiff"/></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cmu.edu/graduate/data-sci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2015</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8" name="Content Placeholder 7"/>
          <p:cNvSpPr>
            <a:spLocks noGrp="1"/>
          </p:cNvSpPr>
          <p:nvPr>
            <p:ph idx="14"/>
          </p:nvPr>
        </p:nvSpPr>
        <p:spPr>
          <a:xfrm>
            <a:off x="4405847" y="1313246"/>
            <a:ext cx="4987604" cy="4379976"/>
          </a:xfrm>
        </p:spPr>
        <p:txBody>
          <a:bodyPr/>
          <a:lstStyle/>
          <a:p>
            <a:pPr marL="0" indent="0">
              <a:buNone/>
            </a:pPr>
            <a:r>
              <a:rPr lang="en-US" sz="1300" dirty="0" smtClean="0"/>
              <a:t>11675 Big </a:t>
            </a:r>
            <a:r>
              <a:rPr lang="en-US" sz="1300" dirty="0"/>
              <a:t>Data Systems for Biotechnology </a:t>
            </a:r>
            <a:r>
              <a:rPr lang="en-US" sz="1300" dirty="0" smtClean="0"/>
              <a:t>( [</a:t>
            </a:r>
            <a:r>
              <a:rPr lang="en-US" sz="1300" dirty="0"/>
              <a:t>S14], Vu [F13]; LTI)</a:t>
            </a:r>
          </a:p>
          <a:p>
            <a:pPr marL="0" indent="0">
              <a:buNone/>
            </a:pPr>
            <a:r>
              <a:rPr lang="en-US" sz="1300" dirty="0" smtClean="0"/>
              <a:t>10605 Machine </a:t>
            </a:r>
            <a:r>
              <a:rPr lang="en-US" sz="1300" dirty="0"/>
              <a:t>Learning with Large Datasets </a:t>
            </a:r>
            <a:r>
              <a:rPr lang="en-US" sz="1300" dirty="0" smtClean="0"/>
              <a:t>( [</a:t>
            </a:r>
            <a:r>
              <a:rPr lang="en-US" sz="1300" dirty="0"/>
              <a:t>S14]; Machine Learning)</a:t>
            </a:r>
          </a:p>
          <a:p>
            <a:pPr marL="0" indent="0">
              <a:buNone/>
            </a:pPr>
            <a:r>
              <a:rPr lang="en-US" sz="1300" dirty="0" smtClean="0"/>
              <a:t>91801 Data </a:t>
            </a:r>
            <a:r>
              <a:rPr lang="en-US" sz="1300" dirty="0"/>
              <a:t>Analysis for Managers </a:t>
            </a:r>
            <a:r>
              <a:rPr lang="en-US" sz="1300" dirty="0" smtClean="0"/>
              <a:t>( [</a:t>
            </a:r>
            <a:r>
              <a:rPr lang="en-US" sz="1300" dirty="0"/>
              <a:t>S14</a:t>
            </a:r>
            <a:r>
              <a:rPr lang="en-US" sz="1300" dirty="0" smtClean="0"/>
              <a:t>][</a:t>
            </a:r>
            <a:r>
              <a:rPr lang="en-US" sz="1300" dirty="0"/>
              <a:t>F13]; Public Management)</a:t>
            </a:r>
          </a:p>
          <a:p>
            <a:pPr marL="0" indent="0">
              <a:buNone/>
            </a:pPr>
            <a:r>
              <a:rPr lang="en-US" sz="1300" dirty="0" smtClean="0"/>
              <a:t>90866 Large </a:t>
            </a:r>
            <a:r>
              <a:rPr lang="en-US" sz="1300" dirty="0"/>
              <a:t>Scale Data Analysis for Public Policy </a:t>
            </a:r>
            <a:r>
              <a:rPr lang="en-US" sz="1300" dirty="0" smtClean="0"/>
              <a:t>( [</a:t>
            </a:r>
            <a:r>
              <a:rPr lang="en-US" sz="1300" dirty="0"/>
              <a:t>S14]; Public Policy &amp; </a:t>
            </a:r>
            <a:r>
              <a:rPr lang="en-US" sz="1300" dirty="0" err="1"/>
              <a:t>Mgmt</a:t>
            </a:r>
            <a:r>
              <a:rPr lang="en-US" sz="1300" dirty="0"/>
              <a:t>)</a:t>
            </a:r>
          </a:p>
          <a:p>
            <a:pPr marL="0" indent="0">
              <a:buNone/>
            </a:pPr>
            <a:r>
              <a:rPr lang="en-US" sz="1300" dirty="0"/>
              <a:t>36402/</a:t>
            </a:r>
            <a:r>
              <a:rPr lang="en-US" sz="1300" dirty="0" smtClean="0"/>
              <a:t>36608 Advanced </a:t>
            </a:r>
            <a:r>
              <a:rPr lang="en-US" sz="1300" dirty="0"/>
              <a:t>Methods for Data Analysis </a:t>
            </a:r>
            <a:r>
              <a:rPr lang="en-US" sz="1300" dirty="0" smtClean="0"/>
              <a:t>([</a:t>
            </a:r>
            <a:r>
              <a:rPr lang="en-US" sz="1300" dirty="0"/>
              <a:t>S14]; Statistics)</a:t>
            </a:r>
          </a:p>
          <a:p>
            <a:pPr marL="0" indent="0">
              <a:buNone/>
            </a:pPr>
            <a:r>
              <a:rPr lang="en-US" sz="1300" dirty="0" smtClean="0"/>
              <a:t>36601 Perspectives </a:t>
            </a:r>
            <a:r>
              <a:rPr lang="en-US" sz="1300" dirty="0"/>
              <a:t>in Data Science I </a:t>
            </a:r>
            <a:r>
              <a:rPr lang="en-US" sz="1300" dirty="0" smtClean="0"/>
              <a:t>([</a:t>
            </a:r>
            <a:r>
              <a:rPr lang="en-US" sz="1300" dirty="0"/>
              <a:t>F13]; Statistics)</a:t>
            </a:r>
          </a:p>
          <a:p>
            <a:pPr marL="0" indent="0">
              <a:buNone/>
            </a:pPr>
            <a:r>
              <a:rPr lang="en-US" sz="1300" dirty="0" smtClean="0"/>
              <a:t>36602 Perspectives </a:t>
            </a:r>
            <a:r>
              <a:rPr lang="en-US" sz="1300" dirty="0"/>
              <a:t>in Data Science II </a:t>
            </a:r>
            <a:r>
              <a:rPr lang="en-US" sz="1300" dirty="0" smtClean="0"/>
              <a:t>([</a:t>
            </a:r>
            <a:r>
              <a:rPr lang="en-US" sz="1300" dirty="0"/>
              <a:t>S14]; Statistics)</a:t>
            </a:r>
          </a:p>
          <a:p>
            <a:pPr marL="0" indent="0">
              <a:buNone/>
            </a:pPr>
            <a:r>
              <a:rPr lang="en-US" sz="1300" dirty="0" smtClean="0"/>
              <a:t>36618 Topic </a:t>
            </a:r>
            <a:r>
              <a:rPr lang="en-US" sz="1300" dirty="0"/>
              <a:t>in Data Analysis </a:t>
            </a:r>
            <a:r>
              <a:rPr lang="en-US" sz="1300" dirty="0" smtClean="0"/>
              <a:t> [</a:t>
            </a:r>
            <a:r>
              <a:rPr lang="en-US" sz="1300" dirty="0"/>
              <a:t>S14]; Statistics)</a:t>
            </a:r>
          </a:p>
          <a:p>
            <a:pPr marL="0" indent="0">
              <a:buNone/>
            </a:pPr>
            <a:r>
              <a:rPr lang="en-US" sz="1300" dirty="0" smtClean="0"/>
              <a:t>36757 Advanced </a:t>
            </a:r>
            <a:r>
              <a:rPr lang="en-US" sz="1300" dirty="0"/>
              <a:t>Data Analysis I </a:t>
            </a:r>
            <a:r>
              <a:rPr lang="en-US" sz="1300" dirty="0" smtClean="0"/>
              <a:t>([</a:t>
            </a:r>
            <a:r>
              <a:rPr lang="en-US" sz="1300" dirty="0"/>
              <a:t>S14]; Statistics)</a:t>
            </a:r>
          </a:p>
          <a:p>
            <a:pPr marL="0" indent="0">
              <a:buNone/>
            </a:pPr>
            <a:r>
              <a:rPr lang="en-US" sz="1300" dirty="0" smtClean="0"/>
              <a:t>36758 Advanced </a:t>
            </a:r>
            <a:r>
              <a:rPr lang="en-US" sz="1300" dirty="0"/>
              <a:t>Data Analysis II </a:t>
            </a:r>
            <a:r>
              <a:rPr lang="en-US" sz="1300" dirty="0" smtClean="0"/>
              <a:t>([</a:t>
            </a:r>
            <a:r>
              <a:rPr lang="en-US" sz="1300" dirty="0"/>
              <a:t>F13]; Statistics)</a:t>
            </a:r>
          </a:p>
          <a:p>
            <a:pPr marL="0" indent="0">
              <a:buNone/>
            </a:pPr>
            <a:r>
              <a:rPr lang="en-US" sz="1300" dirty="0" smtClean="0"/>
              <a:t>45851 Data </a:t>
            </a:r>
            <a:r>
              <a:rPr lang="en-US" sz="1300" dirty="0"/>
              <a:t>Mining </a:t>
            </a:r>
            <a:r>
              <a:rPr lang="en-US" sz="1300" dirty="0" smtClean="0"/>
              <a:t>([</a:t>
            </a:r>
            <a:r>
              <a:rPr lang="en-US" sz="1300" dirty="0"/>
              <a:t>S14]; </a:t>
            </a:r>
            <a:r>
              <a:rPr lang="en-US" sz="1300" dirty="0" err="1"/>
              <a:t>Tepper</a:t>
            </a:r>
            <a:r>
              <a:rPr lang="en-US" sz="1300" dirty="0"/>
              <a:t>)</a:t>
            </a:r>
          </a:p>
          <a:p>
            <a:pPr marL="0" indent="0">
              <a:buNone/>
            </a:pPr>
            <a:r>
              <a:rPr lang="en-US" sz="1300" dirty="0"/>
              <a:t>45980	Big Data </a:t>
            </a:r>
            <a:r>
              <a:rPr lang="en-US" sz="1300" dirty="0" smtClean="0"/>
              <a:t>( [</a:t>
            </a:r>
            <a:r>
              <a:rPr lang="en-US" sz="1300" dirty="0"/>
              <a:t>S14]; </a:t>
            </a:r>
            <a:r>
              <a:rPr lang="en-US" sz="1300" dirty="0" err="1"/>
              <a:t>Tepper</a:t>
            </a:r>
            <a:r>
              <a:rPr lang="en-US" sz="1300" dirty="0"/>
              <a:t>)</a:t>
            </a:r>
          </a:p>
          <a:p>
            <a:pPr marL="0" indent="0">
              <a:buNone/>
            </a:pPr>
            <a:r>
              <a:rPr lang="en-US" sz="1300" dirty="0"/>
              <a:t>05434	Machine Learning in Practice </a:t>
            </a:r>
            <a:r>
              <a:rPr lang="en-US" sz="1300" dirty="0" smtClean="0"/>
              <a:t>( [</a:t>
            </a:r>
            <a:r>
              <a:rPr lang="en-US" sz="1300" dirty="0"/>
              <a:t>S14 &amp; F13]; HCI)</a:t>
            </a:r>
          </a:p>
          <a:p>
            <a:pPr marL="0" indent="0">
              <a:buNone/>
            </a:pPr>
            <a:r>
              <a:rPr lang="en-US" sz="1300" dirty="0"/>
              <a:t>05839	The Data Pipeline: Collecting and Using Data for Interactive Systems </a:t>
            </a:r>
            <a:r>
              <a:rPr lang="en-US" sz="1300" dirty="0" smtClean="0"/>
              <a:t>([</a:t>
            </a:r>
            <a:r>
              <a:rPr lang="en-US" sz="1300" dirty="0"/>
              <a:t>S14]; HCI)</a:t>
            </a:r>
          </a:p>
          <a:p>
            <a:pPr marL="0" indent="0">
              <a:buNone/>
            </a:pPr>
            <a:r>
              <a:rPr lang="en-US" sz="1300" dirty="0"/>
              <a:t>12740	Data Acquisition </a:t>
            </a:r>
            <a:r>
              <a:rPr lang="en-US" sz="1300" dirty="0" smtClean="0"/>
              <a:t>([</a:t>
            </a:r>
            <a:r>
              <a:rPr lang="en-US" sz="1300" dirty="0"/>
              <a:t>F13]; CEE)</a:t>
            </a:r>
          </a:p>
          <a:p>
            <a:pPr marL="0" indent="0">
              <a:buNone/>
            </a:pPr>
            <a:r>
              <a:rPr lang="en-US" sz="1300" dirty="0"/>
              <a:t>12741	Data Management </a:t>
            </a:r>
            <a:r>
              <a:rPr lang="en-US" sz="1300" dirty="0" smtClean="0"/>
              <a:t>( [</a:t>
            </a:r>
            <a:r>
              <a:rPr lang="en-US" sz="1300" dirty="0"/>
              <a:t>F13]; CEE)</a:t>
            </a:r>
          </a:p>
          <a:p>
            <a:endParaRPr lang="en-US" sz="1300" dirty="0"/>
          </a:p>
        </p:txBody>
      </p:sp>
      <p:sp>
        <p:nvSpPr>
          <p:cNvPr id="3" name="Content Placeholder 2"/>
          <p:cNvSpPr>
            <a:spLocks noGrp="1"/>
          </p:cNvSpPr>
          <p:nvPr>
            <p:ph idx="13"/>
          </p:nvPr>
        </p:nvSpPr>
        <p:spPr>
          <a:xfrm>
            <a:off x="181419" y="1333397"/>
            <a:ext cx="4056478" cy="5413967"/>
          </a:xfrm>
        </p:spPr>
        <p:txBody>
          <a:bodyPr/>
          <a:lstStyle/>
          <a:p>
            <a:pPr marL="0" indent="0">
              <a:buNone/>
            </a:pPr>
            <a:r>
              <a:rPr lang="en-US" sz="1300" dirty="0"/>
              <a:t>70455	Modern Data Management </a:t>
            </a:r>
            <a:r>
              <a:rPr lang="en-US" sz="1300" dirty="0" smtClean="0"/>
              <a:t>([</a:t>
            </a:r>
            <a:r>
              <a:rPr lang="en-US" sz="1300" dirty="0"/>
              <a:t>S14]; Business Administration)</a:t>
            </a:r>
          </a:p>
          <a:p>
            <a:pPr marL="0" indent="0">
              <a:buNone/>
            </a:pPr>
            <a:r>
              <a:rPr lang="en-US" sz="1300" dirty="0"/>
              <a:t>19704	Applied Data Analysis </a:t>
            </a:r>
            <a:r>
              <a:rPr lang="en-US" sz="1300" dirty="0" smtClean="0"/>
              <a:t>( [</a:t>
            </a:r>
            <a:r>
              <a:rPr lang="en-US" sz="1300" dirty="0"/>
              <a:t>S14]; EPP)</a:t>
            </a:r>
          </a:p>
          <a:p>
            <a:pPr marL="0" indent="0">
              <a:buNone/>
            </a:pPr>
            <a:r>
              <a:rPr lang="en-US" sz="1300" dirty="0"/>
              <a:t>67362	Big Data Analytics </a:t>
            </a:r>
            <a:r>
              <a:rPr lang="en-US" sz="1300" dirty="0" smtClean="0"/>
              <a:t>([</a:t>
            </a:r>
            <a:r>
              <a:rPr lang="en-US" sz="1300" dirty="0"/>
              <a:t>S14]; H&amp;SS Information Systems)</a:t>
            </a:r>
          </a:p>
          <a:p>
            <a:pPr marL="0" indent="0">
              <a:buNone/>
            </a:pPr>
            <a:r>
              <a:rPr lang="en-US" sz="1300" dirty="0"/>
              <a:t>95791	Data Mining </a:t>
            </a:r>
            <a:r>
              <a:rPr lang="en-US" sz="1300" dirty="0" smtClean="0"/>
              <a:t>([</a:t>
            </a:r>
            <a:r>
              <a:rPr lang="en-US" sz="1300" dirty="0"/>
              <a:t>F13 &amp; S14]; IS school of IS &amp; </a:t>
            </a:r>
            <a:r>
              <a:rPr lang="en-US" sz="1300" dirty="0" err="1"/>
              <a:t>Mgmt</a:t>
            </a:r>
            <a:r>
              <a:rPr lang="en-US" sz="1300" dirty="0"/>
              <a:t>)</a:t>
            </a:r>
          </a:p>
          <a:p>
            <a:pPr marL="0" indent="0">
              <a:buNone/>
            </a:pPr>
            <a:r>
              <a:rPr lang="en-US" sz="1300" dirty="0"/>
              <a:t>95868	Exploring and Visualizing Data </a:t>
            </a:r>
            <a:r>
              <a:rPr lang="en-US" sz="1300" dirty="0" smtClean="0"/>
              <a:t>([</a:t>
            </a:r>
            <a:r>
              <a:rPr lang="en-US" sz="1300" dirty="0"/>
              <a:t>S14]; IS school of IS &amp; </a:t>
            </a:r>
            <a:r>
              <a:rPr lang="en-US" sz="1300" dirty="0" err="1"/>
              <a:t>Mgmt</a:t>
            </a:r>
            <a:r>
              <a:rPr lang="en-US" sz="1300" dirty="0"/>
              <a:t>)</a:t>
            </a:r>
          </a:p>
          <a:p>
            <a:pPr marL="0" indent="0">
              <a:buNone/>
            </a:pPr>
            <a:r>
              <a:rPr lang="en-US" sz="1300" dirty="0"/>
              <a:t>08741	Seminar in Data Science </a:t>
            </a:r>
            <a:r>
              <a:rPr lang="en-US" sz="1300" dirty="0" smtClean="0"/>
              <a:t>( [</a:t>
            </a:r>
            <a:r>
              <a:rPr lang="en-US" sz="1300" dirty="0"/>
              <a:t>F13 &amp; S14]; Institute for Software Research)</a:t>
            </a:r>
          </a:p>
          <a:p>
            <a:pPr marL="0" indent="0">
              <a:buNone/>
            </a:pPr>
            <a:r>
              <a:rPr lang="en-US" sz="1300" dirty="0"/>
              <a:t>08711	Data Mining, CRM </a:t>
            </a:r>
            <a:r>
              <a:rPr lang="en-US" sz="1300" dirty="0" smtClean="0"/>
              <a:t>([</a:t>
            </a:r>
            <a:r>
              <a:rPr lang="en-US" sz="1300" dirty="0"/>
              <a:t>F13 &amp; S14]; Institute for Software Research)</a:t>
            </a:r>
          </a:p>
          <a:p>
            <a:pPr marL="0" indent="0">
              <a:buNone/>
            </a:pPr>
            <a:r>
              <a:rPr lang="en-US" sz="1300" dirty="0"/>
              <a:t>08749	Data Science Systems Capstone </a:t>
            </a:r>
            <a:r>
              <a:rPr lang="en-US" sz="1300" dirty="0" smtClean="0"/>
              <a:t>([</a:t>
            </a:r>
            <a:r>
              <a:rPr lang="en-US" sz="1300" dirty="0"/>
              <a:t>F13]; Institute for Software Research)</a:t>
            </a:r>
          </a:p>
          <a:p>
            <a:pPr marL="0" indent="0">
              <a:buNone/>
            </a:pPr>
            <a:r>
              <a:rPr lang="en-US" sz="1300" dirty="0"/>
              <a:t>15648	Studio in Big Data Systems </a:t>
            </a:r>
            <a:r>
              <a:rPr lang="en-US" sz="1300" dirty="0" smtClean="0"/>
              <a:t>([</a:t>
            </a:r>
            <a:r>
              <a:rPr lang="en-US" sz="1300" dirty="0"/>
              <a:t>S14]; Computer Science)</a:t>
            </a:r>
          </a:p>
          <a:p>
            <a:pPr marL="0" indent="0">
              <a:buNone/>
            </a:pPr>
            <a:r>
              <a:rPr lang="en-US" sz="1300" dirty="0"/>
              <a:t>15649	Seminar Data Systems </a:t>
            </a:r>
            <a:r>
              <a:rPr lang="en-US" sz="1300" dirty="0" smtClean="0"/>
              <a:t>([</a:t>
            </a:r>
            <a:r>
              <a:rPr lang="en-US" sz="1300" dirty="0"/>
              <a:t>S14]; Computer Science)</a:t>
            </a:r>
          </a:p>
          <a:p>
            <a:pPr marL="0" indent="0">
              <a:buNone/>
            </a:pPr>
            <a:r>
              <a:rPr lang="en-US" sz="1300" dirty="0" smtClean="0"/>
              <a:t>15826	Multimedia </a:t>
            </a:r>
            <a:r>
              <a:rPr lang="en-US" sz="1300" dirty="0"/>
              <a:t>Databases and </a:t>
            </a:r>
            <a:r>
              <a:rPr lang="en-US" sz="1300" dirty="0" err="1"/>
              <a:t>Datamining</a:t>
            </a:r>
            <a:r>
              <a:rPr lang="en-US" sz="1300" dirty="0"/>
              <a:t> </a:t>
            </a:r>
            <a:r>
              <a:rPr lang="en-US" sz="1300" dirty="0" smtClean="0"/>
              <a:t>([</a:t>
            </a:r>
            <a:r>
              <a:rPr lang="en-US" sz="1300" dirty="0"/>
              <a:t>F13]; Computer Science</a:t>
            </a:r>
            <a:r>
              <a:rPr lang="en-US" sz="1300" dirty="0" smtClean="0"/>
              <a:t>)</a:t>
            </a:r>
          </a:p>
          <a:p>
            <a:pPr marL="0" indent="0">
              <a:buNone/>
            </a:pPr>
            <a:r>
              <a:rPr lang="en-US" sz="1300" dirty="0"/>
              <a:t>94832 Business Intelligence &amp; Data Mining SAS ([S14] &amp; Li [F13]; Heinz [S])</a:t>
            </a:r>
          </a:p>
          <a:p>
            <a:pPr marL="0" indent="0">
              <a:buNone/>
            </a:pPr>
            <a:endParaRPr lang="en-US" sz="1300" dirty="0"/>
          </a:p>
        </p:txBody>
      </p:sp>
      <p:sp>
        <p:nvSpPr>
          <p:cNvPr id="7" name="Title 6"/>
          <p:cNvSpPr>
            <a:spLocks noGrp="1"/>
          </p:cNvSpPr>
          <p:nvPr>
            <p:ph type="title"/>
          </p:nvPr>
        </p:nvSpPr>
        <p:spPr/>
        <p:txBody>
          <a:bodyPr/>
          <a:lstStyle/>
          <a:p>
            <a:r>
              <a:rPr lang="en-US" dirty="0" smtClean="0"/>
              <a:t>Sampling of courses at CMU</a:t>
            </a:r>
            <a:endParaRPr lang="en-US" dirty="0"/>
          </a:p>
        </p:txBody>
      </p:sp>
    </p:spTree>
    <p:extLst>
      <p:ext uri="{BB962C8B-B14F-4D97-AF65-F5344CB8AC3E}">
        <p14:creationId xmlns:p14="http://schemas.microsoft.com/office/powerpoint/2010/main" val="1214927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Courses in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18336404"/>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1782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37951493"/>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6130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Nikola</a:t>
            </a:r>
            <a:r>
              <a:rPr lang="en-US" dirty="0" smtClean="0"/>
              <a:t>’s </a:t>
            </a:r>
            <a:r>
              <a:rPr lang="en-US" dirty="0" smtClean="0"/>
              <a:t>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038015"/>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1942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Skills Not Area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09678366"/>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48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err="1" smtClean="0">
                <a:solidFill>
                  <a:schemeClr val="tx1"/>
                </a:solidFill>
              </a:rPr>
              <a:t>data.cmubi.org</a:t>
            </a:r>
            <a:r>
              <a:rPr lang="en-US" sz="2400" dirty="0" smtClean="0">
                <a:solidFill>
                  <a:schemeClr val="tx1"/>
                </a:solidFill>
              </a:rPr>
              <a:t>/</a:t>
            </a:r>
            <a:r>
              <a:rPr lang="en-US" sz="2400" dirty="0">
                <a:solidFill>
                  <a:schemeClr val="tx1"/>
                </a:solidFill>
              </a:rPr>
              <a:t>classroom-news/</a:t>
            </a:r>
            <a:r>
              <a:rPr lang="en-US" sz="2400" dirty="0" smtClean="0">
                <a:solidFill>
                  <a:schemeClr val="tx1"/>
                </a:solidFill>
              </a:rPr>
              <a:t>2016studentpoll</a:t>
            </a: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90740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3807441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a:t>
            </a:r>
            <a:r>
              <a:rPr lang="en-US" dirty="0" smtClean="0"/>
              <a:t>Laptops</a:t>
            </a:r>
          </a:p>
          <a:p>
            <a:pPr marL="0" indent="0">
              <a:buNone/>
            </a:pPr>
            <a:r>
              <a:rPr lang="en-US" dirty="0" smtClean="0"/>
              <a:t>Participation in Balanced Campus Study (optional)</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26803470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a:t>
            </a:r>
            <a:r>
              <a:rPr lang="en-US" dirty="0" smtClean="0"/>
              <a:t>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3226619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Thursday next week)</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131859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a:t>
            </a:r>
            <a:endParaRPr lang="en-US" dirty="0"/>
          </a:p>
        </p:txBody>
      </p:sp>
      <p:sp>
        <p:nvSpPr>
          <p:cNvPr id="3" name="Content Placeholder 2"/>
          <p:cNvSpPr>
            <a:spLocks noGrp="1"/>
          </p:cNvSpPr>
          <p:nvPr>
            <p:ph idx="1"/>
          </p:nvPr>
        </p:nvSpPr>
        <p:spPr/>
        <p:txBody>
          <a:bodyPr/>
          <a:lstStyle/>
          <a:p>
            <a:pPr marL="0" indent="0">
              <a:buNone/>
            </a:pPr>
            <a:r>
              <a:rPr lang="en-US" dirty="0" err="1"/>
              <a:t>j</a:t>
            </a:r>
            <a:r>
              <a:rPr lang="en-US" dirty="0" err="1" smtClean="0"/>
              <a:t>mankoff-explore.appspot.com</a:t>
            </a:r>
            <a:endParaRPr lang="en-US" dirty="0" smtClean="0"/>
          </a:p>
          <a:p>
            <a:pPr marL="0" indent="0">
              <a:buNone/>
            </a:pPr>
            <a:r>
              <a:rPr lang="en-US" dirty="0" smtClean="0"/>
              <a:t>Use data </a:t>
            </a:r>
            <a:r>
              <a:rPr lang="en-US" dirty="0"/>
              <a:t>from Google Fusion </a:t>
            </a:r>
            <a:r>
              <a:rPr lang="en-US" dirty="0" smtClean="0"/>
              <a:t>Tables </a:t>
            </a:r>
            <a:br>
              <a:rPr lang="en-US" dirty="0" smtClean="0"/>
            </a:br>
            <a:r>
              <a:rPr lang="en-US" dirty="0" smtClean="0"/>
              <a:t>(&amp; SQL)</a:t>
            </a:r>
            <a:endParaRPr lang="en-US" dirty="0"/>
          </a:p>
          <a:p>
            <a:pPr marL="0" indent="0">
              <a:buNone/>
            </a:pPr>
            <a:r>
              <a:rPr lang="en-US" dirty="0" smtClean="0"/>
              <a:t>Use </a:t>
            </a:r>
            <a:r>
              <a:rPr lang="en-US" dirty="0"/>
              <a:t>a key to access an API</a:t>
            </a:r>
          </a:p>
          <a:p>
            <a:pPr marL="0" indent="0">
              <a:buNone/>
            </a:pPr>
            <a:r>
              <a:rPr lang="en-US" dirty="0" smtClean="0"/>
              <a:t>Using CSV and </a:t>
            </a:r>
            <a:r>
              <a:rPr lang="en-US" dirty="0"/>
              <a:t>JSON</a:t>
            </a:r>
          </a:p>
          <a:p>
            <a:pPr marL="0" indent="0">
              <a:buNone/>
            </a:pPr>
            <a:r>
              <a:rPr lang="en-US" dirty="0" smtClean="0"/>
              <a:t>Read and write </a:t>
            </a:r>
            <a:r>
              <a:rPr lang="en-US" dirty="0"/>
              <a:t>from </a:t>
            </a:r>
            <a:r>
              <a:rPr lang="en-US" dirty="0" smtClean="0"/>
              <a:t>files</a:t>
            </a:r>
          </a:p>
          <a:p>
            <a:pPr marL="0" indent="0">
              <a:buNone/>
            </a:pPr>
            <a:r>
              <a:rPr lang="en-US" dirty="0" smtClean="0"/>
              <a:t>Make an interactive website</a:t>
            </a:r>
            <a:endParaRPr lang="en-US" dirty="0"/>
          </a:p>
          <a:p>
            <a:pPr marL="0" indent="0">
              <a:buNone/>
            </a:pPr>
            <a:r>
              <a:rPr lang="en-US" i="1" dirty="0"/>
              <a:t>Conducting exploratory data analysis</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38729579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a:t>
            </a:r>
            <a:endParaRPr lang="en-US" dirty="0"/>
          </a:p>
        </p:txBody>
      </p:sp>
      <p:sp>
        <p:nvSpPr>
          <p:cNvPr id="3" name="Content Placeholder 2"/>
          <p:cNvSpPr>
            <a:spLocks noGrp="1"/>
          </p:cNvSpPr>
          <p:nvPr>
            <p:ph idx="1"/>
          </p:nvPr>
        </p:nvSpPr>
        <p:spPr/>
        <p:txBody>
          <a:bodyPr/>
          <a:lstStyle/>
          <a:p>
            <a:pPr marL="0" indent="0">
              <a:buNone/>
            </a:pPr>
            <a:r>
              <a:rPr lang="en-US" dirty="0" err="1" smtClean="0"/>
              <a:t>jmankoff-mobile.appspot.com</a:t>
            </a:r>
            <a:endParaRPr lang="en-US" dirty="0" smtClean="0"/>
          </a:p>
          <a:p>
            <a:pPr marL="0" indent="0">
              <a:buNone/>
            </a:pPr>
            <a:r>
              <a:rPr lang="en-US" dirty="0" smtClean="0"/>
              <a:t>Your own data</a:t>
            </a:r>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66631"/>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Example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a:t>
            </a:r>
            <a:endParaRPr lang="en-US" dirty="0"/>
          </a:p>
        </p:txBody>
      </p:sp>
      <p:sp>
        <p:nvSpPr>
          <p:cNvPr id="3" name="Content Placeholder 2"/>
          <p:cNvSpPr>
            <a:spLocks noGrp="1"/>
          </p:cNvSpPr>
          <p:nvPr>
            <p:ph idx="1"/>
          </p:nvPr>
        </p:nvSpPr>
        <p:spPr/>
        <p:txBody>
          <a:bodyPr/>
          <a:lstStyle/>
          <a:p>
            <a:pPr marL="0" indent="0">
              <a:buNone/>
            </a:pPr>
            <a:r>
              <a:rPr lang="en-US" dirty="0"/>
              <a:t>D</a:t>
            </a:r>
            <a:r>
              <a:rPr lang="en-US" dirty="0" smtClean="0"/>
              <a:t>evelop </a:t>
            </a:r>
            <a:r>
              <a:rPr lang="en-US" dirty="0"/>
              <a:t>a data visualization that tells a story about a data set of your </a:t>
            </a:r>
            <a:r>
              <a:rPr lang="en-US" dirty="0" smtClean="0"/>
              <a:t>choice</a:t>
            </a:r>
          </a:p>
          <a:p>
            <a:pPr marL="0" indent="0">
              <a:buNone/>
            </a:pPr>
            <a:r>
              <a:rPr lang="en-US" dirty="0" smtClean="0"/>
              <a:t>Goal: </a:t>
            </a:r>
            <a:r>
              <a:rPr lang="en-US" dirty="0"/>
              <a:t>explore the art of visual </a:t>
            </a:r>
            <a:r>
              <a:rPr lang="en-US" dirty="0" smtClean="0"/>
              <a:t>portraiture </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18452927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15947759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a:t>
            </a:r>
            <a:r>
              <a:rPr lang="en-US" dirty="0" smtClean="0"/>
              <a:t>small “Byte” sized exercises </a:t>
            </a:r>
          </a:p>
          <a:p>
            <a:pPr marL="0" indent="0">
              <a:buNone/>
            </a:pPr>
            <a:r>
              <a:rPr lang="en-US" dirty="0" smtClean="0"/>
              <a:t>One larger project</a:t>
            </a:r>
          </a:p>
          <a:p>
            <a:r>
              <a:rPr lang="en-US" dirty="0" smtClean="0"/>
              <a:t>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1056635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p>
          <a:p>
            <a:r>
              <a:rPr lang="en-US" dirty="0" smtClean="0"/>
              <a:t>Select an audience</a:t>
            </a:r>
          </a:p>
          <a:p>
            <a:r>
              <a:rPr lang="en-US" dirty="0" smtClean="0"/>
              <a:t>Select data that is effective for your goals</a:t>
            </a:r>
          </a:p>
          <a:p>
            <a:r>
              <a:rPr lang="en-US" dirty="0" smtClean="0"/>
              <a:t>Document your data</a:t>
            </a:r>
          </a:p>
          <a:p>
            <a:pPr marL="0" indent="0">
              <a:buNone/>
            </a:pPr>
            <a:r>
              <a:rPr lang="en-US" dirty="0" smtClean="0"/>
              <a:t>You may work in groups on this project </a:t>
            </a:r>
          </a:p>
          <a:p>
            <a:pPr marL="0" indent="0">
              <a:buNone/>
            </a:pPr>
            <a:r>
              <a:rPr lang="en-US" i="1" dirty="0" smtClean="0"/>
              <a:t>Last Year’s Awesome Results! </a:t>
            </a:r>
            <a:r>
              <a:rPr lang="en-US" i="1" dirty="0"/>
              <a:t/>
            </a:r>
            <a:br>
              <a:rPr lang="en-US" i="1" dirty="0"/>
            </a:br>
            <a:r>
              <a:rPr lang="en-US" i="1" dirty="0"/>
              <a:t>http://</a:t>
            </a:r>
            <a:r>
              <a:rPr lang="en-US" i="1" dirty="0" err="1"/>
              <a:t>bit.ly</a:t>
            </a:r>
            <a:r>
              <a:rPr lang="en-US" i="1" dirty="0"/>
              <a:t>/1ZVKeEu</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21401170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a:t>
            </a:r>
            <a:r>
              <a:rPr lang="en-US" dirty="0" smtClean="0"/>
              <a:t>Laptops</a:t>
            </a:r>
          </a:p>
          <a:p>
            <a:pPr marL="0" indent="0">
              <a:buNone/>
            </a:pPr>
            <a:r>
              <a:rPr lang="en-US" dirty="0" smtClean="0"/>
              <a:t>Several small “Byte” sized exercises </a:t>
            </a:r>
          </a:p>
          <a:p>
            <a:pPr marL="0" indent="0">
              <a:buNone/>
            </a:pPr>
            <a:r>
              <a:rPr lang="en-US" dirty="0" smtClean="0"/>
              <a:t>One </a:t>
            </a:r>
            <a:r>
              <a:rPr lang="en-US" dirty="0" smtClean="0"/>
              <a:t>larger projects </a:t>
            </a:r>
          </a:p>
          <a:p>
            <a:pPr marL="0" indent="0">
              <a:buNone/>
            </a:pPr>
            <a:r>
              <a:rPr lang="en-US" dirty="0" smtClean="0"/>
              <a:t>Weekly quizzes &amp; 1 take home final exam</a:t>
            </a:r>
          </a:p>
          <a:p>
            <a:r>
              <a:rPr lang="en-US" dirty="0" smtClean="0"/>
              <a:t>Quizzes small and unannounced</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38635598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30%	Project </a:t>
            </a:r>
            <a:r>
              <a:rPr lang="en-US" dirty="0" smtClean="0"/>
              <a:t>Bytes [peer graded]</a:t>
            </a:r>
            <a:endParaRPr lang="en-US" dirty="0"/>
          </a:p>
          <a:p>
            <a:pPr marL="0" indent="0">
              <a:buNone/>
            </a:pPr>
            <a:r>
              <a:rPr lang="en-US" dirty="0"/>
              <a:t>50%	Full </a:t>
            </a:r>
            <a:r>
              <a:rPr lang="en-US" dirty="0" smtClean="0"/>
              <a:t>Projects </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40681246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 (first assignment) will help you judge: </a:t>
            </a:r>
            <a:r>
              <a:rPr lang="en-US" i="1" dirty="0" smtClean="0"/>
              <a:t>due Monday </a:t>
            </a:r>
            <a:r>
              <a:rPr lang="en-US" dirty="0" smtClean="0"/>
              <a:t>for 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10655136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me right now!)</a:t>
            </a:r>
          </a:p>
          <a:p>
            <a:pPr marL="0" indent="0">
              <a:buNone/>
            </a:pPr>
            <a:endParaRPr lang="en-US" dirty="0"/>
          </a:p>
          <a:p>
            <a:pPr marL="0" indent="0">
              <a:buNone/>
            </a:pPr>
            <a:r>
              <a:rPr lang="en-US" dirty="0" smtClean="0"/>
              <a:t>Other Details</a:t>
            </a:r>
          </a:p>
          <a:p>
            <a:r>
              <a:rPr lang="en-US" dirty="0" smtClean="0"/>
              <a:t>Some Guest lectures still TBD</a:t>
            </a:r>
          </a:p>
          <a:p>
            <a:r>
              <a:rPr lang="en-US" dirty="0" smtClean="0"/>
              <a:t>In-class Hack Sessions &amp; Presentations for Instructor Feedback</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5099948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smtClean="0"/>
              <a:t>https://</a:t>
            </a:r>
            <a:r>
              <a:rPr lang="en-US" dirty="0" err="1" smtClean="0"/>
              <a:t>github.com</a:t>
            </a:r>
            <a:r>
              <a:rPr lang="en-US" dirty="0" smtClean="0"/>
              <a:t>/</a:t>
            </a:r>
            <a:r>
              <a:rPr lang="en-US" dirty="0" err="1" smtClean="0"/>
              <a:t>jmankoff</a:t>
            </a:r>
            <a:r>
              <a:rPr lang="en-US" dirty="0" smtClean="0"/>
              <a:t>/data/</a:t>
            </a:r>
          </a:p>
          <a:p>
            <a:pPr marL="0" indent="0">
              <a:buNone/>
            </a:pPr>
            <a:r>
              <a:rPr lang="en-US" dirty="0"/>
              <a:t>https://</a:t>
            </a:r>
            <a:r>
              <a:rPr lang="en-US" dirty="0" err="1"/>
              <a:t>piazza.com</a:t>
            </a:r>
            <a:r>
              <a:rPr lang="en-US" dirty="0"/>
              <a:t>/</a:t>
            </a:r>
            <a:r>
              <a:rPr lang="en-US" dirty="0" err="1"/>
              <a:t>cmu</a:t>
            </a:r>
            <a:r>
              <a:rPr lang="en-US" dirty="0"/>
              <a:t>/</a:t>
            </a:r>
            <a:r>
              <a:rPr lang="en-US" dirty="0" smtClean="0"/>
              <a:t>spring2015</a:t>
            </a:r>
            <a:r>
              <a:rPr lang="en-US" dirty="0"/>
              <a:t>/05839/</a:t>
            </a:r>
            <a:r>
              <a:rPr lang="en-US" dirty="0" smtClean="0"/>
              <a:t>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40369312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me</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3612E</a:t>
            </a:r>
          </a:p>
          <a:p>
            <a:pPr marL="0" indent="0">
              <a:buNone/>
            </a:pPr>
            <a:r>
              <a:rPr lang="en-US" dirty="0" smtClean="0"/>
              <a:t>Office Hours: 10:30-11:30 Tuesdays; </a:t>
            </a:r>
            <a:br>
              <a:rPr lang="en-US" dirty="0" smtClean="0"/>
            </a:br>
            <a:r>
              <a:rPr lang="en-US" dirty="0" smtClean="0"/>
              <a:t>                       1pm Thursdays</a:t>
            </a:r>
          </a:p>
          <a:p>
            <a:pPr marL="0" indent="0">
              <a:buNone/>
            </a:pP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jmankoff@cs.cmu.edu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32285377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t>
            </a:r>
            <a:r>
              <a:rPr lang="en-US" dirty="0" smtClean="0"/>
              <a:t>Nikola</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2502C</a:t>
            </a:r>
            <a:endParaRPr lang="en-US" dirty="0" smtClean="0"/>
          </a:p>
          <a:p>
            <a:pPr marL="0" indent="0">
              <a:buNone/>
            </a:pPr>
            <a:r>
              <a:rPr lang="en-US" dirty="0" smtClean="0"/>
              <a:t>Office Hours</a:t>
            </a:r>
            <a:r>
              <a:rPr lang="en-US" smtClean="0"/>
              <a:t>: </a:t>
            </a:r>
            <a:r>
              <a:rPr lang="en-US" smtClean="0"/>
              <a:t>2:30-4:00PM </a:t>
            </a:r>
            <a:r>
              <a:rPr lang="en-US" dirty="0" smtClean="0"/>
              <a:t>Wednesdays 						and Fridays</a:t>
            </a:r>
            <a:endParaRPr lang="en-US" dirty="0"/>
          </a:p>
          <a:p>
            <a:pPr marL="0" indent="0">
              <a:buNone/>
            </a:pPr>
            <a:r>
              <a:rPr lang="en-US" dirty="0" smtClean="0"/>
              <a:t>	</a:t>
            </a:r>
            <a:r>
              <a:rPr lang="en-US" dirty="0" smtClean="0"/>
              <a:t>				By </a:t>
            </a:r>
            <a:r>
              <a:rPr lang="en-US" dirty="0" smtClean="0"/>
              <a:t>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nbanovic@cs.cmu.edu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1379328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year: More focus on YOU</a:t>
            </a:r>
            <a:endParaRPr lang="en-US" dirty="0"/>
          </a:p>
        </p:txBody>
      </p:sp>
      <p:sp>
        <p:nvSpPr>
          <p:cNvPr id="3" name="Content Placeholder 2"/>
          <p:cNvSpPr>
            <a:spLocks noGrp="1"/>
          </p:cNvSpPr>
          <p:nvPr>
            <p:ph idx="1"/>
          </p:nvPr>
        </p:nvSpPr>
        <p:spPr/>
        <p:txBody>
          <a:bodyPr/>
          <a:lstStyle/>
          <a:p>
            <a:r>
              <a:rPr lang="en-US" dirty="0" smtClean="0"/>
              <a:t>Mobile</a:t>
            </a:r>
          </a:p>
          <a:p>
            <a:r>
              <a:rPr lang="en-US" dirty="0" smtClean="0"/>
              <a:t>Study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Tree>
    <p:extLst>
      <p:ext uri="{BB962C8B-B14F-4D97-AF65-F5344CB8AC3E}">
        <p14:creationId xmlns:p14="http://schemas.microsoft.com/office/powerpoint/2010/main" val="2191393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 Related degrees at CMU</a:t>
            </a:r>
            <a:endParaRPr lang="en-US" dirty="0"/>
          </a:p>
        </p:txBody>
      </p:sp>
      <p:sp>
        <p:nvSpPr>
          <p:cNvPr id="10" name="Content Placeholder 9"/>
          <p:cNvSpPr>
            <a:spLocks noGrp="1"/>
          </p:cNvSpPr>
          <p:nvPr>
            <p:ph idx="1"/>
          </p:nvPr>
        </p:nvSpPr>
        <p:spPr/>
        <p:txBody>
          <a:bodyPr/>
          <a:lstStyle/>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11" name="TextBox 10"/>
          <p:cNvSpPr txBox="1"/>
          <p:nvPr/>
        </p:nvSpPr>
        <p:spPr>
          <a:xfrm>
            <a:off x="875514" y="1200822"/>
            <a:ext cx="4480714" cy="646331"/>
          </a:xfrm>
          <a:prstGeom prst="rect">
            <a:avLst/>
          </a:prstGeom>
          <a:noFill/>
        </p:spPr>
        <p:txBody>
          <a:bodyPr wrap="none" rtlCol="0">
            <a:spAutoFit/>
          </a:bodyPr>
          <a:lstStyle/>
          <a:p>
            <a:r>
              <a:rPr lang="en-US" dirty="0">
                <a:hlinkClick r:id="rId3"/>
              </a:rPr>
              <a:t>http://www.cmu.edu/graduate/data-science/</a:t>
            </a:r>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307796382"/>
              </p:ext>
            </p:extLst>
          </p:nvPr>
        </p:nvGraphicFramePr>
        <p:xfrm>
          <a:off x="1" y="1933506"/>
          <a:ext cx="9144000" cy="4568716"/>
        </p:xfrm>
        <a:graphic>
          <a:graphicData uri="http://schemas.openxmlformats.org/drawingml/2006/table">
            <a:tbl>
              <a:tblPr firstRow="1" bandRow="1">
                <a:tableStyleId>{5C22544A-7EE6-4342-B048-85BDC9FD1C3A}</a:tableStyleId>
              </a:tblPr>
              <a:tblGrid>
                <a:gridCol w="1340256"/>
                <a:gridCol w="2430861"/>
                <a:gridCol w="963194"/>
                <a:gridCol w="2236394"/>
                <a:gridCol w="2173295"/>
              </a:tblGrid>
              <a:tr h="414234">
                <a:tc>
                  <a:txBody>
                    <a:bodyPr/>
                    <a:lstStyle/>
                    <a:p>
                      <a:r>
                        <a:rPr lang="en-US" dirty="0" smtClean="0"/>
                        <a:t>College</a:t>
                      </a:r>
                      <a:endParaRPr lang="en-US" dirty="0"/>
                    </a:p>
                  </a:txBody>
                  <a:tcPr/>
                </a:tc>
                <a:tc>
                  <a:txBody>
                    <a:bodyPr/>
                    <a:lstStyle/>
                    <a:p>
                      <a:r>
                        <a:rPr lang="en-US" dirty="0" smtClean="0"/>
                        <a:t>Degree</a:t>
                      </a:r>
                      <a:endParaRPr lang="en-US" dirty="0"/>
                    </a:p>
                  </a:txBody>
                  <a:tcPr/>
                </a:tc>
                <a:tc>
                  <a:txBody>
                    <a:bodyPr/>
                    <a:lstStyle/>
                    <a:p>
                      <a:r>
                        <a:rPr lang="en-US" dirty="0" smtClean="0"/>
                        <a:t>Length (</a:t>
                      </a:r>
                      <a:r>
                        <a:rPr lang="en-US" dirty="0" err="1" smtClean="0"/>
                        <a:t>yrs</a:t>
                      </a:r>
                      <a:r>
                        <a:rPr lang="en-US" dirty="0" smtClean="0"/>
                        <a:t>)</a:t>
                      </a:r>
                      <a:endParaRPr lang="en-US" dirty="0"/>
                    </a:p>
                  </a:txBody>
                  <a:tcPr/>
                </a:tc>
                <a:tc>
                  <a:txBody>
                    <a:bodyPr/>
                    <a:lstStyle/>
                    <a:p>
                      <a:r>
                        <a:rPr lang="en-US" dirty="0" smtClean="0"/>
                        <a:t>Background</a:t>
                      </a:r>
                      <a:endParaRPr lang="en-US" dirty="0"/>
                    </a:p>
                  </a:txBody>
                  <a:tcPr/>
                </a:tc>
                <a:tc>
                  <a:txBody>
                    <a:bodyPr/>
                    <a:lstStyle/>
                    <a:p>
                      <a:r>
                        <a:rPr lang="en-US" dirty="0" smtClean="0"/>
                        <a:t>Jobs</a:t>
                      </a:r>
                      <a:endParaRPr lang="en-US" dirty="0"/>
                    </a:p>
                  </a:txBody>
                  <a:tcPr/>
                </a:tc>
              </a:tr>
              <a:tr h="433519">
                <a:tc rowSpan="2">
                  <a:txBody>
                    <a:bodyPr/>
                    <a:lstStyle/>
                    <a:p>
                      <a:r>
                        <a:rPr lang="en-US" dirty="0" smtClean="0"/>
                        <a:t>Heinz</a:t>
                      </a:r>
                      <a:endParaRPr lang="en-US" dirty="0"/>
                    </a:p>
                  </a:txBody>
                  <a:tcPr/>
                </a:tc>
                <a:tc>
                  <a:txBody>
                    <a:bodyPr/>
                    <a:lstStyle/>
                    <a:p>
                      <a:r>
                        <a:rPr lang="en-US" dirty="0" smtClean="0"/>
                        <a:t>MS</a:t>
                      </a:r>
                      <a:r>
                        <a:rPr lang="en-US" baseline="0" dirty="0" smtClean="0"/>
                        <a:t> in Public Policy (Analytics Track)</a:t>
                      </a:r>
                      <a:endParaRPr lang="en-US" dirty="0"/>
                    </a:p>
                  </a:txBody>
                  <a:tcPr/>
                </a:tc>
                <a:tc>
                  <a:txBody>
                    <a:bodyPr/>
                    <a:lstStyle/>
                    <a:p>
                      <a:r>
                        <a:rPr lang="en-US" dirty="0" smtClean="0"/>
                        <a:t>2</a:t>
                      </a:r>
                      <a:endParaRPr lang="en-US" dirty="0"/>
                    </a:p>
                  </a:txBody>
                  <a:tcPr/>
                </a:tc>
                <a:tc>
                  <a:txBody>
                    <a:bodyPr/>
                    <a:lstStyle/>
                    <a:p>
                      <a:r>
                        <a:rPr lang="en-US" dirty="0" smtClean="0"/>
                        <a:t>Business/science/tech</a:t>
                      </a:r>
                      <a:endParaRPr lang="en-US" dirty="0"/>
                    </a:p>
                  </a:txBody>
                  <a:tcPr/>
                </a:tc>
                <a:tc>
                  <a:txBody>
                    <a:bodyPr/>
                    <a:lstStyle/>
                    <a:p>
                      <a:r>
                        <a:rPr lang="en-US" dirty="0" smtClean="0"/>
                        <a:t>Think tanks</a:t>
                      </a:r>
                      <a:endParaRPr lang="en-US" dirty="0"/>
                    </a:p>
                  </a:txBody>
                  <a:tcPr/>
                </a:tc>
              </a:tr>
              <a:tr h="433519">
                <a:tc vMerge="1">
                  <a:txBody>
                    <a:bodyPr/>
                    <a:lstStyle/>
                    <a:p>
                      <a:endParaRPr lang="en-US" dirty="0"/>
                    </a:p>
                  </a:txBody>
                  <a:tcPr/>
                </a:tc>
                <a:tc>
                  <a:txBody>
                    <a:bodyPr/>
                    <a:lstStyle/>
                    <a:p>
                      <a:r>
                        <a:rPr lang="en-US" dirty="0" smtClean="0"/>
                        <a:t>MISM (Business Intelligence &amp; Analytics</a:t>
                      </a:r>
                      <a:r>
                        <a:rPr lang="en-US" baseline="0" dirty="0" smtClean="0"/>
                        <a:t> track)</a:t>
                      </a:r>
                      <a:endParaRPr lang="en-US" dirty="0"/>
                    </a:p>
                  </a:txBody>
                  <a:tcPr/>
                </a:tc>
                <a:tc>
                  <a:txBody>
                    <a:bodyPr/>
                    <a:lstStyle/>
                    <a:p>
                      <a:r>
                        <a:rPr lang="en-US" dirty="0" smtClean="0"/>
                        <a:t>1.5 </a:t>
                      </a:r>
                      <a:endParaRPr lang="en-US" dirty="0"/>
                    </a:p>
                  </a:txBody>
                  <a:tcPr/>
                </a:tc>
                <a:tc>
                  <a:txBody>
                    <a:bodyPr/>
                    <a:lstStyle/>
                    <a:p>
                      <a:r>
                        <a:rPr lang="en-US" dirty="0" smtClean="0"/>
                        <a:t>Technical Degree/</a:t>
                      </a:r>
                      <a:r>
                        <a:rPr lang="en-US" dirty="0" err="1" smtClean="0"/>
                        <a:t>Wk</a:t>
                      </a:r>
                      <a:r>
                        <a:rPr lang="en-US" dirty="0" smtClean="0"/>
                        <a:t> Experience</a:t>
                      </a:r>
                      <a:endParaRPr lang="en-US" dirty="0"/>
                    </a:p>
                  </a:txBody>
                  <a:tcPr/>
                </a:tc>
                <a:tc>
                  <a:txBody>
                    <a:bodyPr/>
                    <a:lstStyle/>
                    <a:p>
                      <a:r>
                        <a:rPr lang="en-US" dirty="0" smtClean="0"/>
                        <a:t>Finance/IT</a:t>
                      </a:r>
                      <a:endParaRPr lang="en-US" dirty="0"/>
                    </a:p>
                  </a:txBody>
                  <a:tcPr/>
                </a:tc>
              </a:tr>
              <a:tr h="433519">
                <a:tc>
                  <a:txBody>
                    <a:bodyPr/>
                    <a:lstStyle/>
                    <a:p>
                      <a:r>
                        <a:rPr lang="en-US" dirty="0" err="1" smtClean="0"/>
                        <a:t>Tepper</a:t>
                      </a:r>
                      <a:endParaRPr lang="en-US" dirty="0"/>
                    </a:p>
                  </a:txBody>
                  <a:tcPr/>
                </a:tc>
                <a:tc>
                  <a:txBody>
                    <a:bodyPr/>
                    <a:lstStyle/>
                    <a:p>
                      <a:r>
                        <a:rPr lang="en-US" dirty="0" smtClean="0"/>
                        <a:t>MBA (Analytics</a:t>
                      </a:r>
                      <a:r>
                        <a:rPr lang="en-US" baseline="0" dirty="0" smtClean="0"/>
                        <a:t> track)</a:t>
                      </a:r>
                      <a:endParaRPr lang="en-US" dirty="0"/>
                    </a:p>
                  </a:txBody>
                  <a:tcPr/>
                </a:tc>
                <a:tc>
                  <a:txBody>
                    <a:bodyPr/>
                    <a:lstStyle/>
                    <a:p>
                      <a:r>
                        <a:rPr lang="en-US" dirty="0" smtClean="0"/>
                        <a:t>2</a:t>
                      </a:r>
                      <a:endParaRPr lang="en-US" dirty="0"/>
                    </a:p>
                  </a:txBody>
                  <a:tcPr/>
                </a:tc>
                <a:tc>
                  <a:txBody>
                    <a:bodyPr/>
                    <a:lstStyle/>
                    <a:p>
                      <a:r>
                        <a:rPr lang="en-US" dirty="0" smtClean="0"/>
                        <a:t>Diverse</a:t>
                      </a:r>
                      <a:endParaRPr lang="en-US" dirty="0"/>
                    </a:p>
                  </a:txBody>
                  <a:tcPr/>
                </a:tc>
                <a:tc>
                  <a:txBody>
                    <a:bodyPr/>
                    <a:lstStyle/>
                    <a:p>
                      <a:r>
                        <a:rPr lang="en-US" dirty="0" smtClean="0"/>
                        <a:t>Finance/IT/</a:t>
                      </a:r>
                      <a:endParaRPr lang="en-US" dirty="0"/>
                    </a:p>
                  </a:txBody>
                  <a:tcPr/>
                </a:tc>
              </a:tr>
              <a:tr h="433519">
                <a:tc>
                  <a:txBody>
                    <a:bodyPr/>
                    <a:lstStyle/>
                    <a:p>
                      <a:r>
                        <a:rPr lang="en-US" dirty="0" smtClean="0"/>
                        <a:t>LTI</a:t>
                      </a:r>
                      <a:endParaRPr lang="en-US" dirty="0"/>
                    </a:p>
                  </a:txBody>
                  <a:tcPr/>
                </a:tc>
                <a:tc>
                  <a:txBody>
                    <a:bodyPr/>
                    <a:lstStyle/>
                    <a:p>
                      <a:r>
                        <a:rPr lang="en-US" dirty="0" smtClean="0"/>
                        <a:t>MCDS/MII/MLT(</a:t>
                      </a:r>
                      <a:r>
                        <a:rPr lang="en-US" dirty="0" err="1" smtClean="0"/>
                        <a:t>Rsrch</a:t>
                      </a:r>
                      <a:r>
                        <a:rPr lang="en-US" dirty="0" smtClean="0"/>
                        <a:t>)</a:t>
                      </a:r>
                      <a:endParaRPr lang="en-US" dirty="0"/>
                    </a:p>
                  </a:txBody>
                  <a:tcPr/>
                </a:tc>
                <a:tc>
                  <a:txBody>
                    <a:bodyPr/>
                    <a:lstStyle/>
                    <a:p>
                      <a:r>
                        <a:rPr lang="en-US" dirty="0" smtClean="0"/>
                        <a:t>1-2</a:t>
                      </a:r>
                      <a:endParaRPr lang="en-US" dirty="0"/>
                    </a:p>
                  </a:txBody>
                  <a:tcPr/>
                </a:tc>
                <a:tc>
                  <a:txBody>
                    <a:bodyPr/>
                    <a:lstStyle/>
                    <a:p>
                      <a:r>
                        <a:rPr lang="en-US" dirty="0" smtClean="0"/>
                        <a:t>CS</a:t>
                      </a:r>
                      <a:endParaRPr lang="en-US" dirty="0"/>
                    </a:p>
                  </a:txBody>
                  <a:tcPr/>
                </a:tc>
                <a:tc>
                  <a:txBody>
                    <a:bodyPr/>
                    <a:lstStyle/>
                    <a:p>
                      <a:r>
                        <a:rPr lang="en-US" dirty="0" smtClean="0"/>
                        <a:t>SE /PhD</a:t>
                      </a:r>
                      <a:endParaRPr lang="en-US" dirty="0"/>
                    </a:p>
                  </a:txBody>
                  <a:tcPr/>
                </a:tc>
              </a:tr>
              <a:tr h="433519">
                <a:tc>
                  <a:txBody>
                    <a:bodyPr/>
                    <a:lstStyle/>
                    <a:p>
                      <a:r>
                        <a:rPr lang="en-US" dirty="0" smtClean="0"/>
                        <a:t>HCII</a:t>
                      </a:r>
                      <a:endParaRPr lang="en-US" dirty="0"/>
                    </a:p>
                  </a:txBody>
                  <a:tcPr/>
                </a:tc>
                <a:tc>
                  <a:txBody>
                    <a:bodyPr/>
                    <a:lstStyle/>
                    <a:p>
                      <a:r>
                        <a:rPr lang="en-US" dirty="0" smtClean="0"/>
                        <a:t>M</a:t>
                      </a:r>
                      <a:r>
                        <a:rPr lang="en-US" baseline="0" dirty="0" smtClean="0"/>
                        <a:t> Education Tech</a:t>
                      </a:r>
                      <a:endParaRPr lang="en-US" dirty="0"/>
                    </a:p>
                  </a:txBody>
                  <a:tcPr/>
                </a:tc>
                <a:tc>
                  <a:txBody>
                    <a:bodyPr/>
                    <a:lstStyle/>
                    <a:p>
                      <a:r>
                        <a:rPr lang="en-US" dirty="0" smtClean="0"/>
                        <a:t>1</a:t>
                      </a:r>
                      <a:endParaRPr lang="en-US" dirty="0"/>
                    </a:p>
                  </a:txBody>
                  <a:tcPr/>
                </a:tc>
                <a:tc>
                  <a:txBody>
                    <a:bodyPr/>
                    <a:lstStyle/>
                    <a:p>
                      <a:r>
                        <a:rPr lang="en-US" dirty="0" err="1" smtClean="0"/>
                        <a:t>Pysch</a:t>
                      </a:r>
                      <a:r>
                        <a:rPr lang="en-US" dirty="0" smtClean="0"/>
                        <a:t>/Ed/Cs/…</a:t>
                      </a:r>
                      <a:endParaRPr lang="en-US" dirty="0"/>
                    </a:p>
                  </a:txBody>
                  <a:tcPr/>
                </a:tc>
                <a:tc>
                  <a:txBody>
                    <a:bodyPr/>
                    <a:lstStyle/>
                    <a:p>
                      <a:r>
                        <a:rPr lang="en-US" dirty="0" smtClean="0"/>
                        <a:t>Diverse</a:t>
                      </a:r>
                      <a:endParaRPr lang="en-US" dirty="0"/>
                    </a:p>
                  </a:txBody>
                  <a:tcPr/>
                </a:tc>
              </a:tr>
              <a:tr h="433519">
                <a:tc>
                  <a:txBody>
                    <a:bodyPr/>
                    <a:lstStyle/>
                    <a:p>
                      <a:r>
                        <a:rPr lang="en-US" dirty="0" smtClean="0"/>
                        <a:t>MLD</a:t>
                      </a:r>
                      <a:endParaRPr lang="en-US" dirty="0"/>
                    </a:p>
                  </a:txBody>
                  <a:tcPr/>
                </a:tc>
                <a:tc>
                  <a:txBody>
                    <a:bodyPr/>
                    <a:lstStyle/>
                    <a:p>
                      <a:r>
                        <a:rPr lang="en-US" dirty="0" smtClean="0"/>
                        <a:t>MML (coursework only)</a:t>
                      </a:r>
                      <a:endParaRPr lang="en-US" dirty="0"/>
                    </a:p>
                  </a:txBody>
                  <a:tcPr/>
                </a:tc>
                <a:tc>
                  <a:txBody>
                    <a:bodyPr/>
                    <a:lstStyle/>
                    <a:p>
                      <a:r>
                        <a:rPr lang="en-US" dirty="0" smtClean="0"/>
                        <a:t>1.5</a:t>
                      </a:r>
                      <a:endParaRPr lang="en-US" dirty="0"/>
                    </a:p>
                  </a:txBody>
                  <a:tcPr/>
                </a:tc>
                <a:tc>
                  <a:txBody>
                    <a:bodyPr/>
                    <a:lstStyle/>
                    <a:p>
                      <a:r>
                        <a:rPr lang="en-US" dirty="0" smtClean="0"/>
                        <a:t>CS/Stats</a:t>
                      </a:r>
                      <a:endParaRPr lang="en-US" dirty="0"/>
                    </a:p>
                  </a:txBody>
                  <a:tcPr/>
                </a:tc>
                <a:tc>
                  <a:txBody>
                    <a:bodyPr/>
                    <a:lstStyle/>
                    <a:p>
                      <a:r>
                        <a:rPr lang="en-US" dirty="0" smtClean="0"/>
                        <a:t>SE/Finance/PhD</a:t>
                      </a:r>
                      <a:endParaRPr lang="en-US" dirty="0"/>
                    </a:p>
                  </a:txBody>
                  <a:tcPr/>
                </a:tc>
              </a:tr>
              <a:tr h="433519">
                <a:tc>
                  <a:txBody>
                    <a:bodyPr/>
                    <a:lstStyle/>
                    <a:p>
                      <a:r>
                        <a:rPr lang="en-US" dirty="0" smtClean="0"/>
                        <a:t>Dept. Stats</a:t>
                      </a:r>
                      <a:endParaRPr lang="en-US" dirty="0"/>
                    </a:p>
                  </a:txBody>
                  <a:tcPr/>
                </a:tc>
                <a:tc>
                  <a:txBody>
                    <a:bodyPr/>
                    <a:lstStyle/>
                    <a:p>
                      <a:r>
                        <a:rPr lang="en-US" dirty="0" smtClean="0"/>
                        <a:t>M in Statistical Practice</a:t>
                      </a:r>
                      <a:endParaRPr lang="en-US" dirty="0"/>
                    </a:p>
                  </a:txBody>
                  <a:tcPr/>
                </a:tc>
                <a:tc>
                  <a:txBody>
                    <a:bodyPr/>
                    <a:lstStyle/>
                    <a:p>
                      <a:r>
                        <a:rPr lang="en-US" dirty="0" smtClean="0"/>
                        <a:t>1</a:t>
                      </a:r>
                      <a:endParaRPr lang="en-US" dirty="0"/>
                    </a:p>
                  </a:txBody>
                  <a:tcPr/>
                </a:tc>
                <a:tc>
                  <a:txBody>
                    <a:bodyPr/>
                    <a:lstStyle/>
                    <a:p>
                      <a:r>
                        <a:rPr lang="en-US" dirty="0" smtClean="0"/>
                        <a:t>Math/Stats</a:t>
                      </a:r>
                      <a:endParaRPr lang="en-US" dirty="0"/>
                    </a:p>
                  </a:txBody>
                  <a:tcPr/>
                </a:tc>
                <a:tc>
                  <a:txBody>
                    <a:bodyPr/>
                    <a:lstStyle/>
                    <a:p>
                      <a:r>
                        <a:rPr lang="en-US" dirty="0" smtClean="0"/>
                        <a:t>Consulting/Finance/Marketing</a:t>
                      </a:r>
                      <a:endParaRPr lang="en-US" dirty="0"/>
                    </a:p>
                  </a:txBody>
                  <a:tcPr/>
                </a:tc>
              </a:tr>
            </a:tbl>
          </a:graphicData>
        </a:graphic>
      </p:graphicFrame>
    </p:spTree>
    <p:extLst>
      <p:ext uri="{BB962C8B-B14F-4D97-AF65-F5344CB8AC3E}">
        <p14:creationId xmlns:p14="http://schemas.microsoft.com/office/powerpoint/2010/main" val="850041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7879</TotalTime>
  <Words>1906</Words>
  <Application>Microsoft Macintosh PowerPoint</Application>
  <PresentationFormat>On-screen Show (4:3)</PresentationFormat>
  <Paragraphs>499</Paragraphs>
  <Slides>54</Slides>
  <Notes>18</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 Narrow</vt:lpstr>
      <vt:lpstr>Calibri</vt:lpstr>
      <vt:lpstr>Copperplate</vt:lpstr>
      <vt:lpstr>Geneva</vt:lpstr>
      <vt:lpstr>Helvetica</vt:lpstr>
      <vt:lpstr>ＭＳ Ｐゴシック</vt:lpstr>
      <vt:lpstr>Arial</vt: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This year: More focus on YOU</vt:lpstr>
      <vt:lpstr>Data Related degrees at CMU</vt:lpstr>
      <vt:lpstr>Sampling of courses at CMU</vt:lpstr>
      <vt:lpstr>The Courses in Profile</vt:lpstr>
      <vt:lpstr>Jen’s Profile</vt:lpstr>
      <vt:lpstr>Nikola’s Profile</vt:lpstr>
      <vt:lpstr>Think Skills Not Area</vt:lpstr>
      <vt:lpstr>What’s your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Administrata</vt:lpstr>
      <vt:lpstr>Administrata</vt:lpstr>
      <vt:lpstr>Byte1 (Due Thursday next week)</vt:lpstr>
      <vt:lpstr>Byte 2</vt:lpstr>
      <vt:lpstr>Byte 3</vt:lpstr>
      <vt:lpstr>Example</vt:lpstr>
      <vt:lpstr>Byte 4</vt:lpstr>
      <vt:lpstr>Example: jianf-proj1.appspot.com </vt:lpstr>
      <vt:lpstr>Administrata</vt:lpstr>
      <vt:lpstr>Final Project:</vt:lpstr>
      <vt:lpstr>Administrata</vt:lpstr>
      <vt:lpstr>Grading</vt:lpstr>
      <vt:lpstr>Pre-requisites</vt:lpstr>
      <vt:lpstr>Other details</vt:lpstr>
      <vt:lpstr>Recommended Texts</vt:lpstr>
      <vt:lpstr>More books to  consider</vt:lpstr>
      <vt:lpstr>Where to find the class</vt:lpstr>
      <vt:lpstr>Where to find me</vt:lpstr>
      <vt:lpstr>Where to find Nikola</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298</cp:revision>
  <cp:lastPrinted>2014-12-21T16:38:34Z</cp:lastPrinted>
  <dcterms:created xsi:type="dcterms:W3CDTF">2013-10-07T16:54:34Z</dcterms:created>
  <dcterms:modified xsi:type="dcterms:W3CDTF">2017-01-16T18:08:30Z</dcterms:modified>
</cp:coreProperties>
</file>